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256" r:id="rId2"/>
    <p:sldId id="587" r:id="rId3"/>
    <p:sldId id="591" r:id="rId4"/>
    <p:sldId id="588" r:id="rId5"/>
    <p:sldId id="593" r:id="rId6"/>
    <p:sldId id="592" r:id="rId7"/>
    <p:sldId id="594" r:id="rId8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205B"/>
    <a:srgbClr val="FE5000"/>
    <a:srgbClr val="00B5E2"/>
    <a:srgbClr val="C5B9AC"/>
    <a:srgbClr val="CB333B"/>
    <a:srgbClr val="FEDB00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0299" autoAdjust="0"/>
  </p:normalViewPr>
  <p:slideViewPr>
    <p:cSldViewPr snapToGrid="0">
      <p:cViewPr>
        <p:scale>
          <a:sx n="75" d="100"/>
          <a:sy n="75" d="100"/>
        </p:scale>
        <p:origin x="-2712" y="-97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61"/>
          <p:cNvSpPr>
            <a:spLocks noChangeArrowheads="1"/>
          </p:cNvSpPr>
          <p:nvPr userDrawn="1"/>
        </p:nvSpPr>
        <p:spPr bwMode="auto">
          <a:xfrm>
            <a:off x="627063" y="180975"/>
            <a:ext cx="26898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bg1"/>
                </a:solidFill>
              </a:rPr>
              <a:t>EUM/OPS/VWG/15/814243 V1 – 02/07/2015</a:t>
            </a:r>
            <a:endParaRPr lang="de-DE" b="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Rectangle 39"/>
          <p:cNvSpPr>
            <a:spLocks noChangeArrowheads="1"/>
          </p:cNvSpPr>
          <p:nvPr userDrawn="1"/>
        </p:nvSpPr>
        <p:spPr bwMode="auto">
          <a:xfrm>
            <a:off x="315913" y="180975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C4DB5A8F-B97C-4F92-A89C-4616A2E493DE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4" name="Group 253"/>
          <p:cNvGrpSpPr/>
          <p:nvPr userDrawn="1"/>
        </p:nvGrpSpPr>
        <p:grpSpPr>
          <a:xfrm>
            <a:off x="369889" y="6638100"/>
            <a:ext cx="6754812" cy="110355"/>
            <a:chOff x="369889" y="6638100"/>
            <a:chExt cx="6754812" cy="110355"/>
          </a:xfrm>
        </p:grpSpPr>
        <p:grpSp>
          <p:nvGrpSpPr>
            <p:cNvPr id="255" name="Group 4"/>
            <p:cNvGrpSpPr>
              <a:grpSpLocks/>
            </p:cNvGrpSpPr>
            <p:nvPr userDrawn="1"/>
          </p:nvGrpSpPr>
          <p:grpSpPr bwMode="auto">
            <a:xfrm>
              <a:off x="5236697" y="6638100"/>
              <a:ext cx="164978" cy="109011"/>
              <a:chOff x="4182" y="1087"/>
              <a:chExt cx="238" cy="162"/>
            </a:xfrm>
          </p:grpSpPr>
          <p:sp>
            <p:nvSpPr>
              <p:cNvPr id="48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6" name="Group 16"/>
            <p:cNvGrpSpPr>
              <a:grpSpLocks/>
            </p:cNvGrpSpPr>
            <p:nvPr userDrawn="1"/>
          </p:nvGrpSpPr>
          <p:grpSpPr bwMode="auto">
            <a:xfrm>
              <a:off x="1853845" y="6638100"/>
              <a:ext cx="163609" cy="106293"/>
              <a:chOff x="1116" y="1646"/>
              <a:chExt cx="245" cy="151"/>
            </a:xfrm>
          </p:grpSpPr>
          <p:sp>
            <p:nvSpPr>
              <p:cNvPr id="480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1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2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7" name="Group 20"/>
            <p:cNvGrpSpPr>
              <a:grpSpLocks/>
            </p:cNvGrpSpPr>
            <p:nvPr userDrawn="1"/>
          </p:nvGrpSpPr>
          <p:grpSpPr bwMode="auto">
            <a:xfrm>
              <a:off x="3341609" y="6638100"/>
              <a:ext cx="163288" cy="104917"/>
              <a:chOff x="1117" y="2897"/>
              <a:chExt cx="243" cy="157"/>
            </a:xfrm>
          </p:grpSpPr>
          <p:sp>
            <p:nvSpPr>
              <p:cNvPr id="47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8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8" name="Group 25"/>
            <p:cNvGrpSpPr>
              <a:grpSpLocks/>
            </p:cNvGrpSpPr>
            <p:nvPr userDrawn="1"/>
          </p:nvGrpSpPr>
          <p:grpSpPr bwMode="auto">
            <a:xfrm>
              <a:off x="3130729" y="6638100"/>
              <a:ext cx="163288" cy="104917"/>
              <a:chOff x="1118" y="2646"/>
              <a:chExt cx="243" cy="157"/>
            </a:xfrm>
          </p:grpSpPr>
          <p:sp>
            <p:nvSpPr>
              <p:cNvPr id="47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9" name="Group 30"/>
            <p:cNvGrpSpPr>
              <a:grpSpLocks/>
            </p:cNvGrpSpPr>
            <p:nvPr userDrawn="1"/>
          </p:nvGrpSpPr>
          <p:grpSpPr bwMode="auto">
            <a:xfrm>
              <a:off x="2276341" y="6638100"/>
              <a:ext cx="163288" cy="104596"/>
              <a:chOff x="1117" y="2143"/>
              <a:chExt cx="243" cy="155"/>
            </a:xfrm>
          </p:grpSpPr>
          <p:sp>
            <p:nvSpPr>
              <p:cNvPr id="46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0" name="Group 35"/>
            <p:cNvGrpSpPr>
              <a:grpSpLocks/>
            </p:cNvGrpSpPr>
            <p:nvPr userDrawn="1"/>
          </p:nvGrpSpPr>
          <p:grpSpPr bwMode="auto">
            <a:xfrm>
              <a:off x="2064917" y="6638100"/>
              <a:ext cx="163288" cy="104596"/>
              <a:chOff x="1117" y="1892"/>
              <a:chExt cx="243" cy="155"/>
            </a:xfrm>
          </p:grpSpPr>
          <p:sp>
            <p:nvSpPr>
              <p:cNvPr id="464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5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6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7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1" name="Group 255"/>
            <p:cNvGrpSpPr>
              <a:grpSpLocks/>
            </p:cNvGrpSpPr>
            <p:nvPr userDrawn="1"/>
          </p:nvGrpSpPr>
          <p:grpSpPr bwMode="auto">
            <a:xfrm>
              <a:off x="1431617" y="6638100"/>
              <a:ext cx="163489" cy="106268"/>
              <a:chOff x="7106991" y="2034190"/>
              <a:chExt cx="255683" cy="163929"/>
            </a:xfrm>
          </p:grpSpPr>
          <p:sp>
            <p:nvSpPr>
              <p:cNvPr id="462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3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2" name="Group 254"/>
            <p:cNvGrpSpPr>
              <a:grpSpLocks/>
            </p:cNvGrpSpPr>
            <p:nvPr userDrawn="1"/>
          </p:nvGrpSpPr>
          <p:grpSpPr bwMode="auto">
            <a:xfrm>
              <a:off x="581062" y="6638100"/>
              <a:ext cx="163489" cy="110355"/>
              <a:chOff x="6341261" y="2034186"/>
              <a:chExt cx="254095" cy="170190"/>
            </a:xfrm>
          </p:grpSpPr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3" name="Group 49"/>
            <p:cNvGrpSpPr>
              <a:grpSpLocks/>
            </p:cNvGrpSpPr>
            <p:nvPr userDrawn="1"/>
          </p:nvGrpSpPr>
          <p:grpSpPr bwMode="auto">
            <a:xfrm>
              <a:off x="369889" y="6638100"/>
              <a:ext cx="163609" cy="106293"/>
              <a:chOff x="529" y="1166"/>
              <a:chExt cx="245" cy="157"/>
            </a:xfrm>
          </p:grpSpPr>
          <p:sp>
            <p:nvSpPr>
              <p:cNvPr id="45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4" name="Group 54"/>
            <p:cNvGrpSpPr>
              <a:grpSpLocks/>
            </p:cNvGrpSpPr>
            <p:nvPr userDrawn="1"/>
          </p:nvGrpSpPr>
          <p:grpSpPr bwMode="auto">
            <a:xfrm>
              <a:off x="2487762" y="6638100"/>
              <a:ext cx="164632" cy="106293"/>
              <a:chOff x="1117" y="2394"/>
              <a:chExt cx="245" cy="157"/>
            </a:xfrm>
          </p:grpSpPr>
          <p:sp>
            <p:nvSpPr>
              <p:cNvPr id="44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6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7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8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2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3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5" name="Group 66"/>
            <p:cNvGrpSpPr>
              <a:grpSpLocks/>
            </p:cNvGrpSpPr>
            <p:nvPr userDrawn="1"/>
          </p:nvGrpSpPr>
          <p:grpSpPr bwMode="auto">
            <a:xfrm>
              <a:off x="6502560" y="6638100"/>
              <a:ext cx="166325" cy="105273"/>
              <a:chOff x="1592" y="2897"/>
              <a:chExt cx="247" cy="156"/>
            </a:xfrm>
          </p:grpSpPr>
          <p:sp>
            <p:nvSpPr>
              <p:cNvPr id="42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1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3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4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7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8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9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1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2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6" name="Group 82"/>
            <p:cNvGrpSpPr>
              <a:grpSpLocks/>
            </p:cNvGrpSpPr>
            <p:nvPr userDrawn="1"/>
          </p:nvGrpSpPr>
          <p:grpSpPr bwMode="auto">
            <a:xfrm>
              <a:off x="6077342" y="6638100"/>
              <a:ext cx="164629" cy="104602"/>
              <a:chOff x="1778" y="2004"/>
              <a:chExt cx="246" cy="156"/>
            </a:xfrm>
          </p:grpSpPr>
          <p:sp>
            <p:nvSpPr>
              <p:cNvPr id="426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7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8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7" name="Group 86"/>
            <p:cNvGrpSpPr>
              <a:grpSpLocks/>
            </p:cNvGrpSpPr>
            <p:nvPr userDrawn="1"/>
          </p:nvGrpSpPr>
          <p:grpSpPr bwMode="auto">
            <a:xfrm>
              <a:off x="5868794" y="6638100"/>
              <a:ext cx="164271" cy="105273"/>
              <a:chOff x="1592" y="2143"/>
              <a:chExt cx="247" cy="156"/>
            </a:xfrm>
          </p:grpSpPr>
          <p:sp>
            <p:nvSpPr>
              <p:cNvPr id="42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2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3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4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8" name="Group 93"/>
            <p:cNvGrpSpPr>
              <a:grpSpLocks/>
            </p:cNvGrpSpPr>
            <p:nvPr userDrawn="1"/>
          </p:nvGrpSpPr>
          <p:grpSpPr bwMode="auto">
            <a:xfrm>
              <a:off x="5659215" y="6638100"/>
              <a:ext cx="163291" cy="105273"/>
              <a:chOff x="1593" y="1897"/>
              <a:chExt cx="244" cy="157"/>
            </a:xfrm>
          </p:grpSpPr>
          <p:sp>
            <p:nvSpPr>
              <p:cNvPr id="41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9" name="Group 98"/>
            <p:cNvGrpSpPr>
              <a:grpSpLocks/>
            </p:cNvGrpSpPr>
            <p:nvPr userDrawn="1"/>
          </p:nvGrpSpPr>
          <p:grpSpPr bwMode="auto">
            <a:xfrm>
              <a:off x="4802133" y="6638100"/>
              <a:ext cx="165299" cy="104917"/>
              <a:chOff x="1778" y="1164"/>
              <a:chExt cx="247" cy="157"/>
            </a:xfrm>
          </p:grpSpPr>
          <p:sp>
            <p:nvSpPr>
              <p:cNvPr id="36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0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7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8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9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0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1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2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7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8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9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0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1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2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4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5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8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9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0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1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2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3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4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5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6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7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8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2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0" name="Group 148"/>
            <p:cNvGrpSpPr>
              <a:grpSpLocks/>
            </p:cNvGrpSpPr>
            <p:nvPr userDrawn="1"/>
          </p:nvGrpSpPr>
          <p:grpSpPr bwMode="auto">
            <a:xfrm>
              <a:off x="4380029" y="6638100"/>
              <a:ext cx="164978" cy="105273"/>
              <a:chOff x="1595" y="1394"/>
              <a:chExt cx="245" cy="157"/>
            </a:xfrm>
          </p:grpSpPr>
          <p:sp>
            <p:nvSpPr>
              <p:cNvPr id="36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2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3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1" name="Group 156"/>
            <p:cNvGrpSpPr>
              <a:grpSpLocks/>
            </p:cNvGrpSpPr>
            <p:nvPr userDrawn="1"/>
          </p:nvGrpSpPr>
          <p:grpSpPr bwMode="auto">
            <a:xfrm>
              <a:off x="4167131" y="6638100"/>
              <a:ext cx="163291" cy="105273"/>
              <a:chOff x="1593" y="1143"/>
              <a:chExt cx="244" cy="157"/>
            </a:xfrm>
          </p:grpSpPr>
          <p:sp>
            <p:nvSpPr>
              <p:cNvPr id="35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2" name="Group 161"/>
            <p:cNvGrpSpPr>
              <a:grpSpLocks/>
            </p:cNvGrpSpPr>
            <p:nvPr userDrawn="1"/>
          </p:nvGrpSpPr>
          <p:grpSpPr bwMode="auto">
            <a:xfrm>
              <a:off x="3759968" y="6638100"/>
              <a:ext cx="164629" cy="104917"/>
              <a:chOff x="1592" y="892"/>
              <a:chExt cx="246" cy="157"/>
            </a:xfrm>
          </p:grpSpPr>
          <p:sp>
            <p:nvSpPr>
              <p:cNvPr id="352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3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4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5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3" name="Object 166"/>
            <p:cNvGraphicFramePr>
              <a:graphicFrameLocks noChangeAspect="1"/>
            </p:cNvGraphicFramePr>
            <p:nvPr/>
          </p:nvGraphicFramePr>
          <p:xfrm>
            <a:off x="6288920" y="6638100"/>
            <a:ext cx="168034" cy="109359"/>
          </p:xfrm>
          <a:graphic>
            <a:graphicData uri="http://schemas.openxmlformats.org/presentationml/2006/ole">
              <p:oleObj spid="_x0000_s363524" name="Clip" r:id="rId5" imgW="3809524" imgH="2619048" progId="">
                <p:embed/>
              </p:oleObj>
            </a:graphicData>
          </a:graphic>
        </p:graphicFrame>
        <p:grpSp>
          <p:nvGrpSpPr>
            <p:cNvPr id="274" name="Group 185"/>
            <p:cNvGrpSpPr>
              <a:grpSpLocks/>
            </p:cNvGrpSpPr>
            <p:nvPr userDrawn="1"/>
          </p:nvGrpSpPr>
          <p:grpSpPr bwMode="auto">
            <a:xfrm>
              <a:off x="1008082" y="6638100"/>
              <a:ext cx="164978" cy="104898"/>
              <a:chOff x="4187" y="1590"/>
              <a:chExt cx="238" cy="162"/>
            </a:xfrm>
          </p:grpSpPr>
          <p:sp>
            <p:nvSpPr>
              <p:cNvPr id="32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7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8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9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0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3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4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7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8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9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0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1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2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3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4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8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0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5" name="Group 256"/>
            <p:cNvGrpSpPr>
              <a:grpSpLocks/>
            </p:cNvGrpSpPr>
            <p:nvPr userDrawn="1"/>
          </p:nvGrpSpPr>
          <p:grpSpPr bwMode="auto">
            <a:xfrm>
              <a:off x="4591158" y="6638100"/>
              <a:ext cx="163489" cy="106268"/>
              <a:chOff x="7877798" y="2333052"/>
              <a:chExt cx="253806" cy="164973"/>
            </a:xfrm>
          </p:grpSpPr>
          <p:sp>
            <p:nvSpPr>
              <p:cNvPr id="323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4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6" name="Group 223"/>
            <p:cNvGrpSpPr>
              <a:grpSpLocks/>
            </p:cNvGrpSpPr>
            <p:nvPr userDrawn="1"/>
          </p:nvGrpSpPr>
          <p:grpSpPr bwMode="auto">
            <a:xfrm>
              <a:off x="2709710" y="6638100"/>
              <a:ext cx="164978" cy="104897"/>
              <a:chOff x="4184" y="1339"/>
              <a:chExt cx="238" cy="162"/>
            </a:xfrm>
          </p:grpSpPr>
          <p:sp>
            <p:nvSpPr>
              <p:cNvPr id="31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1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7" name="Group 228"/>
            <p:cNvGrpSpPr>
              <a:grpSpLocks/>
            </p:cNvGrpSpPr>
            <p:nvPr userDrawn="1"/>
          </p:nvGrpSpPr>
          <p:grpSpPr bwMode="auto">
            <a:xfrm>
              <a:off x="5447957" y="6638100"/>
              <a:ext cx="164978" cy="109010"/>
              <a:chOff x="4188" y="2157"/>
              <a:chExt cx="238" cy="162"/>
            </a:xfrm>
          </p:grpSpPr>
          <p:sp>
            <p:nvSpPr>
              <p:cNvPr id="30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8" name="Object 252"/>
            <p:cNvGraphicFramePr>
              <a:graphicFrameLocks noChangeAspect="1"/>
            </p:cNvGraphicFramePr>
            <p:nvPr/>
          </p:nvGraphicFramePr>
          <p:xfrm>
            <a:off x="3553158" y="6638100"/>
            <a:ext cx="159887" cy="104250"/>
          </p:xfrm>
          <a:graphic>
            <a:graphicData uri="http://schemas.openxmlformats.org/presentationml/2006/ole">
              <p:oleObj spid="_x0000_s363525" name="Clip" r:id="rId6" imgW="2835360" imgH="1920600" progId="">
                <p:embed/>
              </p:oleObj>
            </a:graphicData>
          </a:graphic>
        </p:graphicFrame>
        <p:grpSp>
          <p:nvGrpSpPr>
            <p:cNvPr id="279" name="Group 214"/>
            <p:cNvGrpSpPr>
              <a:grpSpLocks/>
            </p:cNvGrpSpPr>
            <p:nvPr userDrawn="1"/>
          </p:nvGrpSpPr>
          <p:grpSpPr bwMode="auto">
            <a:xfrm>
              <a:off x="5024738" y="6638100"/>
              <a:ext cx="166365" cy="106293"/>
              <a:chOff x="4187" y="2402"/>
              <a:chExt cx="240" cy="161"/>
            </a:xfrm>
          </p:grpSpPr>
          <p:sp>
            <p:nvSpPr>
              <p:cNvPr id="30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0" name="Group 38"/>
            <p:cNvGrpSpPr>
              <a:grpSpLocks/>
            </p:cNvGrpSpPr>
            <p:nvPr userDrawn="1"/>
          </p:nvGrpSpPr>
          <p:grpSpPr bwMode="auto">
            <a:xfrm>
              <a:off x="1219136" y="6638100"/>
              <a:ext cx="164978" cy="104922"/>
              <a:chOff x="528" y="1773"/>
              <a:chExt cx="246" cy="156"/>
            </a:xfrm>
          </p:grpSpPr>
          <p:sp>
            <p:nvSpPr>
              <p:cNvPr id="29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1" name="Group 253"/>
            <p:cNvGrpSpPr>
              <a:grpSpLocks/>
            </p:cNvGrpSpPr>
            <p:nvPr userDrawn="1"/>
          </p:nvGrpSpPr>
          <p:grpSpPr bwMode="auto">
            <a:xfrm>
              <a:off x="794543" y="6638100"/>
              <a:ext cx="163271" cy="105273"/>
              <a:chOff x="528" y="1164"/>
              <a:chExt cx="237" cy="157"/>
            </a:xfrm>
          </p:grpSpPr>
          <p:sp>
            <p:nvSpPr>
              <p:cNvPr id="29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82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3792" y="6638100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3" name="Group 269"/>
            <p:cNvGrpSpPr>
              <a:grpSpLocks noChangeAspect="1"/>
            </p:cNvGrpSpPr>
            <p:nvPr userDrawn="1"/>
          </p:nvGrpSpPr>
          <p:grpSpPr bwMode="auto">
            <a:xfrm>
              <a:off x="3967545" y="6638100"/>
              <a:ext cx="160549" cy="102873"/>
              <a:chOff x="4214" y="2064"/>
              <a:chExt cx="242" cy="157"/>
            </a:xfrm>
          </p:grpSpPr>
          <p:sp>
            <p:nvSpPr>
              <p:cNvPr id="29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1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2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3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84" name="Group 242"/>
            <p:cNvGrpSpPr>
              <a:grpSpLocks/>
            </p:cNvGrpSpPr>
            <p:nvPr userDrawn="1"/>
          </p:nvGrpSpPr>
          <p:grpSpPr bwMode="auto">
            <a:xfrm>
              <a:off x="1638742" y="6638100"/>
              <a:ext cx="163293" cy="104605"/>
              <a:chOff x="5555" y="2058"/>
              <a:chExt cx="245" cy="157"/>
            </a:xfrm>
          </p:grpSpPr>
          <p:sp>
            <p:nvSpPr>
              <p:cNvPr id="28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285" name="Picture 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59723" y="6638100"/>
              <a:ext cx="164978" cy="10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268983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bg1"/>
                </a:solidFill>
              </a:rPr>
              <a:t>EUM/OPS/VWG/15/814243 V1 – 02/07/2015</a:t>
            </a:r>
            <a:endParaRPr lang="de-DE" b="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268983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bg1"/>
                </a:solidFill>
              </a:rPr>
              <a:t>EUM/OPS/VWG/15/814243 V1 – 02/07/2015</a:t>
            </a:r>
            <a:endParaRPr lang="de-DE" b="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10350"/>
            <a:ext cx="268983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dirty="0" smtClean="0">
                <a:solidFill>
                  <a:schemeClr val="tx1"/>
                </a:solidFill>
              </a:rPr>
              <a:t>EUM/OPS/VWG/15/814243 V1 – 02/07/2015</a:t>
            </a:r>
            <a:endParaRPr lang="de-DE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81250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dirty="0" smtClean="0"/>
              <a:t>Update on </a:t>
            </a:r>
          </a:p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dirty="0" smtClean="0"/>
              <a:t>User service activities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69100" y="3517900"/>
            <a:ext cx="212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GEO Visit</a:t>
            </a:r>
          </a:p>
          <a:p>
            <a:endParaRPr lang="en-GB" sz="1600" dirty="0" smtClean="0"/>
          </a:p>
          <a:p>
            <a:r>
              <a:rPr lang="en-GB" sz="1600" dirty="0" smtClean="0"/>
              <a:t>2 July 2015</a:t>
            </a:r>
            <a:endParaRPr lang="en-GB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/>
              <a:t>New User Notification Service (UNS)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Launched on 28 May 2015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3104" r="27500" b="32715"/>
          <a:stretch>
            <a:fillRect/>
          </a:stretch>
        </p:blipFill>
        <p:spPr bwMode="auto">
          <a:xfrm>
            <a:off x="47897" y="1943100"/>
            <a:ext cx="980730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User Notification Service (UNS)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Parallel operations phase with the old UNS until 9 July 2015. </a:t>
            </a:r>
          </a:p>
          <a:p>
            <a:endParaRPr lang="en-GB" dirty="0" smtClean="0"/>
          </a:p>
          <a:p>
            <a:r>
              <a:rPr lang="en-GB" dirty="0" smtClean="0"/>
              <a:t>UNS messages via </a:t>
            </a:r>
            <a:r>
              <a:rPr lang="en-GB" dirty="0" err="1" smtClean="0"/>
              <a:t>EUMETCast</a:t>
            </a:r>
            <a:r>
              <a:rPr lang="en-GB" dirty="0" smtClean="0"/>
              <a:t> now sent in xml format, in addition to the txt format. </a:t>
            </a:r>
          </a:p>
          <a:p>
            <a:endParaRPr lang="en-GB" dirty="0" smtClean="0"/>
          </a:p>
          <a:p>
            <a:r>
              <a:rPr lang="en-GB" dirty="0" smtClean="0"/>
              <a:t>After 9 July:</a:t>
            </a:r>
          </a:p>
          <a:p>
            <a:pPr lvl="2"/>
            <a:r>
              <a:rPr lang="en-GB" dirty="0" smtClean="0"/>
              <a:t>The old UNS will no longer be available and user subscriptions to the old UNS will expire.</a:t>
            </a:r>
          </a:p>
          <a:p>
            <a:pPr lvl="2"/>
            <a:r>
              <a:rPr lang="en-GB" dirty="0" smtClean="0"/>
              <a:t>UNS messages sent via </a:t>
            </a:r>
            <a:r>
              <a:rPr lang="en-GB" dirty="0" err="1" smtClean="0"/>
              <a:t>EUMETCast</a:t>
            </a:r>
            <a:r>
              <a:rPr lang="en-GB" dirty="0" smtClean="0"/>
              <a:t> in txt format will be discontinued.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We welcome any feedback you may have.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Map Services (WMS)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000" dirty="0" smtClean="0"/>
              <a:t>This is a new service to visualise EUMETSAT satellite data. </a:t>
            </a:r>
          </a:p>
          <a:p>
            <a:endParaRPr lang="en-GB" sz="3000" dirty="0" smtClean="0"/>
          </a:p>
          <a:p>
            <a:r>
              <a:rPr lang="en-GB" sz="3000" dirty="0" smtClean="0"/>
              <a:t>It is intended to replace the existing web imagery service.</a:t>
            </a:r>
          </a:p>
          <a:p>
            <a:endParaRPr lang="en-GB" sz="3000" dirty="0" smtClean="0"/>
          </a:p>
          <a:p>
            <a:pPr marL="252000" lvl="1" indent="-252000">
              <a:spcBef>
                <a:spcPts val="0"/>
              </a:spcBef>
            </a:pPr>
            <a:r>
              <a:rPr lang="en-GB" sz="3000" dirty="0" smtClean="0"/>
              <a:t>Release of WMS open pilot for essential data imagery planned for 8 July 2015.</a:t>
            </a:r>
          </a:p>
          <a:p>
            <a:pPr>
              <a:buNone/>
            </a:pPr>
            <a:endParaRPr lang="en-GB" sz="3000" dirty="0" smtClean="0"/>
          </a:p>
          <a:p>
            <a:r>
              <a:rPr lang="en-GB" sz="3000" dirty="0" smtClean="0"/>
              <a:t>The service makes use of the OGC Web Map Service specification, which allows users to see satellite imagery in a standard, interoperable way.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Map Services (WMS)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4279900"/>
            <a:ext cx="8902700" cy="2108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Key features of the WMS</a:t>
            </a:r>
          </a:p>
          <a:p>
            <a:pPr lvl="1"/>
            <a:r>
              <a:rPr lang="en-GB" sz="2900" dirty="0" smtClean="0"/>
              <a:t>Provides a simple view of EUMETSAT’s satellite products</a:t>
            </a:r>
          </a:p>
          <a:p>
            <a:pPr lvl="1"/>
            <a:r>
              <a:rPr lang="en-GB" sz="2900" dirty="0" smtClean="0"/>
              <a:t>Allows easy regional selection, overlay of products on World Map background</a:t>
            </a:r>
          </a:p>
          <a:p>
            <a:pPr lvl="1"/>
            <a:r>
              <a:rPr lang="en-GB" sz="2900" dirty="0" smtClean="0"/>
              <a:t>Imagery available in various formats </a:t>
            </a:r>
          </a:p>
          <a:p>
            <a:pPr lvl="1"/>
            <a:r>
              <a:rPr lang="en-GB" sz="2900" dirty="0" smtClean="0"/>
              <a:t>OGC standards allow for easy exchange of imagery between web map viewer providers 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3232" b="11959"/>
          <a:stretch>
            <a:fillRect/>
          </a:stretch>
        </p:blipFill>
        <p:spPr bwMode="auto">
          <a:xfrm>
            <a:off x="774701" y="889000"/>
            <a:ext cx="8318500" cy="339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Map Services (WMS)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Additional features being considered:</a:t>
            </a:r>
          </a:p>
          <a:p>
            <a:pPr lvl="2"/>
            <a:r>
              <a:rPr lang="en-GB" dirty="0" smtClean="0"/>
              <a:t>Longer archive of imagery (full archive for 3 months, selected imagery for longer periods)</a:t>
            </a:r>
          </a:p>
          <a:p>
            <a:pPr lvl="2"/>
            <a:r>
              <a:rPr lang="en-GB" dirty="0" smtClean="0"/>
              <a:t>FTP service to support image download.</a:t>
            </a:r>
            <a:endParaRPr lang="en-GB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i="1" dirty="0" smtClean="0"/>
              <a:t>Thank you !</a:t>
            </a:r>
            <a:endParaRPr lang="en-GB" i="1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554</TotalTime>
  <Words>258</Words>
  <Application>Microsoft Office PowerPoint</Application>
  <PresentationFormat>A4 Paper (210x297 mm)</PresentationFormat>
  <Paragraphs>44</Paragraphs>
  <Slides>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Viewgraph_Landscape_Template[1]</vt:lpstr>
      <vt:lpstr>Clip</vt:lpstr>
      <vt:lpstr>Slide 1</vt:lpstr>
      <vt:lpstr>New User Notification Service (UNS)</vt:lpstr>
      <vt:lpstr>New User Notification Service (UNS)</vt:lpstr>
      <vt:lpstr>Web Map Services (WMS)</vt:lpstr>
      <vt:lpstr>Web Map Services (WMS) </vt:lpstr>
      <vt:lpstr>Web Map Services (WMS) </vt:lpstr>
      <vt:lpstr>Slide 7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Hui Gaune</dc:creator>
  <cp:lastModifiedBy>Sally Wannop</cp:lastModifiedBy>
  <cp:revision>11</cp:revision>
  <cp:lastPrinted>2006-03-06T14:11:17Z</cp:lastPrinted>
  <dcterms:created xsi:type="dcterms:W3CDTF">2015-06-25T08:19:00Z</dcterms:created>
  <dcterms:modified xsi:type="dcterms:W3CDTF">2015-07-02T06:13:14Z</dcterms:modified>
</cp:coreProperties>
</file>